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726" r:id="rId2"/>
    <p:sldId id="731" r:id="rId3"/>
    <p:sldId id="737" r:id="rId4"/>
    <p:sldId id="742" r:id="rId5"/>
    <p:sldId id="73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380B0CA-29FB-4B5E-865A-ED92D0054479}"/>
              </a:ext>
            </a:extLst>
          </p:cNvPr>
          <p:cNvSpPr/>
          <p:nvPr userDrawn="1"/>
        </p:nvSpPr>
        <p:spPr>
          <a:xfrm>
            <a:off x="35576" y="2735877"/>
            <a:ext cx="12156424" cy="4360658"/>
          </a:xfrm>
          <a:custGeom>
            <a:avLst/>
            <a:gdLst>
              <a:gd name="connsiteX0" fmla="*/ 8411558 w 12156424"/>
              <a:gd name="connsiteY0" fmla="*/ 0 h 4360658"/>
              <a:gd name="connsiteX1" fmla="*/ 11952379 w 12156424"/>
              <a:gd name="connsiteY1" fmla="*/ 624884 h 4360658"/>
              <a:gd name="connsiteX2" fmla="*/ 12156424 w 12156424"/>
              <a:gd name="connsiteY2" fmla="*/ 705336 h 4360658"/>
              <a:gd name="connsiteX3" fmla="*/ 12156424 w 12156424"/>
              <a:gd name="connsiteY3" fmla="*/ 4360658 h 4360658"/>
              <a:gd name="connsiteX4" fmla="*/ 0 w 12156424"/>
              <a:gd name="connsiteY4" fmla="*/ 4360658 h 4360658"/>
              <a:gd name="connsiteX5" fmla="*/ 159353 w 12156424"/>
              <a:gd name="connsiteY5" fmla="*/ 4136570 h 4360658"/>
              <a:gd name="connsiteX6" fmla="*/ 8411558 w 12156424"/>
              <a:gd name="connsiteY6" fmla="*/ 0 h 436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56424" h="4360658">
                <a:moveTo>
                  <a:pt x="8411558" y="0"/>
                </a:moveTo>
                <a:cubicBezTo>
                  <a:pt x="9655691" y="0"/>
                  <a:pt x="10848295" y="220624"/>
                  <a:pt x="11952379" y="624884"/>
                </a:cubicBezTo>
                <a:lnTo>
                  <a:pt x="12156424" y="705336"/>
                </a:lnTo>
                <a:lnTo>
                  <a:pt x="12156424" y="4360658"/>
                </a:lnTo>
                <a:lnTo>
                  <a:pt x="0" y="4360658"/>
                </a:lnTo>
                <a:lnTo>
                  <a:pt x="159353" y="4136570"/>
                </a:lnTo>
                <a:cubicBezTo>
                  <a:pt x="2037330" y="1625418"/>
                  <a:pt x="5034627" y="0"/>
                  <a:pt x="841155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508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C7A099F-18DC-48D0-9DE7-3C98B6F129A6}"/>
              </a:ext>
            </a:extLst>
          </p:cNvPr>
          <p:cNvSpPr/>
          <p:nvPr userDrawn="1"/>
        </p:nvSpPr>
        <p:spPr>
          <a:xfrm>
            <a:off x="1097334" y="3584077"/>
            <a:ext cx="11094666" cy="3512457"/>
          </a:xfrm>
          <a:custGeom>
            <a:avLst/>
            <a:gdLst>
              <a:gd name="connsiteX0" fmla="*/ 7349800 w 11094666"/>
              <a:gd name="connsiteY0" fmla="*/ 0 h 3512457"/>
              <a:gd name="connsiteX1" fmla="*/ 11028115 w 11094666"/>
              <a:gd name="connsiteY1" fmla="*/ 742618 h 3512457"/>
              <a:gd name="connsiteX2" fmla="*/ 11094666 w 11094666"/>
              <a:gd name="connsiteY2" fmla="*/ 772705 h 3512457"/>
              <a:gd name="connsiteX3" fmla="*/ 11094666 w 11094666"/>
              <a:gd name="connsiteY3" fmla="*/ 3512457 h 3512457"/>
              <a:gd name="connsiteX4" fmla="*/ 0 w 11094666"/>
              <a:gd name="connsiteY4" fmla="*/ 3512457 h 3512457"/>
              <a:gd name="connsiteX5" fmla="*/ 57824 w 11094666"/>
              <a:gd name="connsiteY5" fmla="*/ 3438875 h 3512457"/>
              <a:gd name="connsiteX6" fmla="*/ 7349800 w 11094666"/>
              <a:gd name="connsiteY6" fmla="*/ 0 h 351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4666" h="3512457">
                <a:moveTo>
                  <a:pt x="7349800" y="0"/>
                </a:moveTo>
                <a:cubicBezTo>
                  <a:pt x="8654554" y="0"/>
                  <a:pt x="9897548" y="264429"/>
                  <a:pt x="11028115" y="742618"/>
                </a:cubicBezTo>
                <a:lnTo>
                  <a:pt x="11094666" y="772705"/>
                </a:lnTo>
                <a:lnTo>
                  <a:pt x="11094666" y="3512457"/>
                </a:lnTo>
                <a:lnTo>
                  <a:pt x="0" y="3512457"/>
                </a:lnTo>
                <a:lnTo>
                  <a:pt x="57824" y="3438875"/>
                </a:lnTo>
                <a:cubicBezTo>
                  <a:pt x="1791069" y="1338668"/>
                  <a:pt x="4414104" y="0"/>
                  <a:pt x="7349800" y="0"/>
                </a:cubicBezTo>
                <a:close/>
              </a:path>
            </a:pathLst>
          </a:custGeom>
          <a:solidFill>
            <a:schemeClr val="accent1"/>
          </a:solidFill>
          <a:ln w="508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7A48A8-28EF-428F-8F8D-D5BD9404636E}"/>
              </a:ext>
            </a:extLst>
          </p:cNvPr>
          <p:cNvSpPr/>
          <p:nvPr userDrawn="1"/>
        </p:nvSpPr>
        <p:spPr>
          <a:xfrm flipH="1" flipV="1">
            <a:off x="0" y="6857995"/>
            <a:ext cx="12192000" cy="52532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0030CE-22A0-4E0E-AC84-9D772B0C7E16}"/>
              </a:ext>
            </a:extLst>
          </p:cNvPr>
          <p:cNvSpPr/>
          <p:nvPr userDrawn="1"/>
        </p:nvSpPr>
        <p:spPr>
          <a:xfrm>
            <a:off x="6638890" y="1200531"/>
            <a:ext cx="5253094" cy="5384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21">
            <a:extLst>
              <a:ext uri="{FF2B5EF4-FFF2-40B4-BE49-F238E27FC236}">
                <a16:creationId xmlns:a16="http://schemas.microsoft.com/office/drawing/2014/main" id="{48327E98-3CD2-4904-A8C9-4F1CA4F42A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07779" y="1351488"/>
            <a:ext cx="4915314" cy="5038344"/>
          </a:xfrm>
          <a:custGeom>
            <a:avLst/>
            <a:gdLst>
              <a:gd name="connsiteX0" fmla="*/ 1518214 w 3036428"/>
              <a:gd name="connsiteY0" fmla="*/ 0 h 2998530"/>
              <a:gd name="connsiteX1" fmla="*/ 3036428 w 3036428"/>
              <a:gd name="connsiteY1" fmla="*/ 1499265 h 2998530"/>
              <a:gd name="connsiteX2" fmla="*/ 1518214 w 3036428"/>
              <a:gd name="connsiteY2" fmla="*/ 2998530 h 2998530"/>
              <a:gd name="connsiteX3" fmla="*/ 0 w 3036428"/>
              <a:gd name="connsiteY3" fmla="*/ 1499265 h 2998530"/>
              <a:gd name="connsiteX4" fmla="*/ 1518214 w 3036428"/>
              <a:gd name="connsiteY4" fmla="*/ 0 h 299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6428" h="2998530">
                <a:moveTo>
                  <a:pt x="1518214" y="0"/>
                </a:moveTo>
                <a:cubicBezTo>
                  <a:pt x="2356700" y="0"/>
                  <a:pt x="3036428" y="671244"/>
                  <a:pt x="3036428" y="1499265"/>
                </a:cubicBezTo>
                <a:cubicBezTo>
                  <a:pt x="3036428" y="2327286"/>
                  <a:pt x="2356700" y="2998530"/>
                  <a:pt x="1518214" y="2998530"/>
                </a:cubicBezTo>
                <a:cubicBezTo>
                  <a:pt x="679728" y="2998530"/>
                  <a:pt x="0" y="2327286"/>
                  <a:pt x="0" y="1499265"/>
                </a:cubicBezTo>
                <a:cubicBezTo>
                  <a:pt x="0" y="671244"/>
                  <a:pt x="679728" y="0"/>
                  <a:pt x="1518214" y="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ZA" dirty="0"/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A0CCD84B-534E-4994-B1FA-4FCE8D13CC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90109" y="2417917"/>
            <a:ext cx="2952082" cy="2952980"/>
          </a:xfrm>
          <a:custGeom>
            <a:avLst/>
            <a:gdLst>
              <a:gd name="connsiteX0" fmla="*/ 1518214 w 3036428"/>
              <a:gd name="connsiteY0" fmla="*/ 0 h 2998530"/>
              <a:gd name="connsiteX1" fmla="*/ 3036428 w 3036428"/>
              <a:gd name="connsiteY1" fmla="*/ 1499265 h 2998530"/>
              <a:gd name="connsiteX2" fmla="*/ 1518214 w 3036428"/>
              <a:gd name="connsiteY2" fmla="*/ 2998530 h 2998530"/>
              <a:gd name="connsiteX3" fmla="*/ 0 w 3036428"/>
              <a:gd name="connsiteY3" fmla="*/ 1499265 h 2998530"/>
              <a:gd name="connsiteX4" fmla="*/ 1518214 w 3036428"/>
              <a:gd name="connsiteY4" fmla="*/ 0 h 299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6428" h="2998530">
                <a:moveTo>
                  <a:pt x="1518214" y="0"/>
                </a:moveTo>
                <a:cubicBezTo>
                  <a:pt x="2356700" y="0"/>
                  <a:pt x="3036428" y="671244"/>
                  <a:pt x="3036428" y="1499265"/>
                </a:cubicBezTo>
                <a:cubicBezTo>
                  <a:pt x="3036428" y="2327286"/>
                  <a:pt x="2356700" y="2998530"/>
                  <a:pt x="1518214" y="2998530"/>
                </a:cubicBezTo>
                <a:cubicBezTo>
                  <a:pt x="679728" y="2998530"/>
                  <a:pt x="0" y="2327286"/>
                  <a:pt x="0" y="1499265"/>
                </a:cubicBezTo>
                <a:cubicBezTo>
                  <a:pt x="0" y="671244"/>
                  <a:pt x="679728" y="0"/>
                  <a:pt x="1518214" y="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ZA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EB52509B-7FB1-4B9C-A1F9-ABE8B6430C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5" y="102773"/>
            <a:ext cx="3474811" cy="7876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D82AA5D-B534-40C0-97FF-444F2D4715D1}"/>
              </a:ext>
            </a:extLst>
          </p:cNvPr>
          <p:cNvSpPr/>
          <p:nvPr userDrawn="1"/>
        </p:nvSpPr>
        <p:spPr>
          <a:xfrm>
            <a:off x="5846539" y="6584052"/>
            <a:ext cx="62048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/>
                </a:solidFill>
              </a:rPr>
              <a:t>www.transpharmation.co.uk </a:t>
            </a:r>
            <a:r>
              <a:rPr lang="en-GB" sz="1100" kern="1200" dirty="0">
                <a:solidFill>
                  <a:schemeClr val="bg1"/>
                </a:solidFill>
                <a:latin typeface="Montserrat Black" panose="00000A00000000000000" pitchFamily="50" charset="0"/>
                <a:ea typeface="+mn-ea"/>
                <a:cs typeface="+mn-cs"/>
              </a:rPr>
              <a:t>|</a:t>
            </a:r>
            <a:r>
              <a:rPr lang="en-GB" sz="1050" dirty="0">
                <a:solidFill>
                  <a:schemeClr val="bg1"/>
                </a:solidFill>
              </a:rPr>
              <a:t> Copyright © 2022 Transpharmation.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6207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039BBB5-D1CE-4E7B-82EB-977F104B7C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548" y="111473"/>
            <a:ext cx="2486452" cy="537886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DCA7938-E45E-41EA-B661-9C8B0ED9FD41}"/>
              </a:ext>
            </a:extLst>
          </p:cNvPr>
          <p:cNvSpPr/>
          <p:nvPr userDrawn="1"/>
        </p:nvSpPr>
        <p:spPr>
          <a:xfrm>
            <a:off x="0" y="1"/>
            <a:ext cx="5890784" cy="4876799"/>
          </a:xfrm>
          <a:custGeom>
            <a:avLst/>
            <a:gdLst>
              <a:gd name="connsiteX0" fmla="*/ 0 w 5890784"/>
              <a:gd name="connsiteY0" fmla="*/ 0 h 4876799"/>
              <a:gd name="connsiteX1" fmla="*/ 5681249 w 5890784"/>
              <a:gd name="connsiteY1" fmla="*/ 0 h 4876799"/>
              <a:gd name="connsiteX2" fmla="*/ 5726027 w 5890784"/>
              <a:gd name="connsiteY2" fmla="*/ 122343 h 4876799"/>
              <a:gd name="connsiteX3" fmla="*/ 5890784 w 5890784"/>
              <a:gd name="connsiteY3" fmla="*/ 1212109 h 4876799"/>
              <a:gd name="connsiteX4" fmla="*/ 2226094 w 5890784"/>
              <a:gd name="connsiteY4" fmla="*/ 4876799 h 4876799"/>
              <a:gd name="connsiteX5" fmla="*/ 177131 w 5890784"/>
              <a:gd name="connsiteY5" fmla="*/ 4250928 h 4876799"/>
              <a:gd name="connsiteX6" fmla="*/ 0 w 5890784"/>
              <a:gd name="connsiteY6" fmla="*/ 4118471 h 487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90784" h="4876799">
                <a:moveTo>
                  <a:pt x="0" y="0"/>
                </a:moveTo>
                <a:lnTo>
                  <a:pt x="5681249" y="0"/>
                </a:lnTo>
                <a:lnTo>
                  <a:pt x="5726027" y="122343"/>
                </a:lnTo>
                <a:cubicBezTo>
                  <a:pt x="5833102" y="466599"/>
                  <a:pt x="5890784" y="832618"/>
                  <a:pt x="5890784" y="1212109"/>
                </a:cubicBezTo>
                <a:cubicBezTo>
                  <a:pt x="5890784" y="3236061"/>
                  <a:pt x="4250046" y="4876799"/>
                  <a:pt x="2226094" y="4876799"/>
                </a:cubicBezTo>
                <a:cubicBezTo>
                  <a:pt x="1467112" y="4876799"/>
                  <a:pt x="762020" y="4646070"/>
                  <a:pt x="177131" y="4250928"/>
                </a:cubicBezTo>
                <a:lnTo>
                  <a:pt x="0" y="4118471"/>
                </a:lnTo>
                <a:close/>
              </a:path>
            </a:pathLst>
          </a:custGeom>
          <a:solidFill>
            <a:schemeClr val="accent1"/>
          </a:solidFill>
          <a:ln w="139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8B6084-F89D-40BD-9A2E-AE833E3932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5657611" cy="4643627"/>
          </a:xfrm>
          <a:custGeom>
            <a:avLst/>
            <a:gdLst>
              <a:gd name="connsiteX0" fmla="*/ 0 w 5657611"/>
              <a:gd name="connsiteY0" fmla="*/ 0 h 4643627"/>
              <a:gd name="connsiteX1" fmla="*/ 5436676 w 5657611"/>
              <a:gd name="connsiteY1" fmla="*/ 0 h 4643627"/>
              <a:gd name="connsiteX2" fmla="*/ 5449388 w 5657611"/>
              <a:gd name="connsiteY2" fmla="*/ 32239 h 4643627"/>
              <a:gd name="connsiteX3" fmla="*/ 5657611 w 5657611"/>
              <a:gd name="connsiteY3" fmla="*/ 1212110 h 4643627"/>
              <a:gd name="connsiteX4" fmla="*/ 2402679 w 5657611"/>
              <a:gd name="connsiteY4" fmla="*/ 4639163 h 4643627"/>
              <a:gd name="connsiteX5" fmla="*/ 2226130 w 5657611"/>
              <a:gd name="connsiteY5" fmla="*/ 4643627 h 4643627"/>
              <a:gd name="connsiteX6" fmla="*/ 2226057 w 5657611"/>
              <a:gd name="connsiteY6" fmla="*/ 4643627 h 4643627"/>
              <a:gd name="connsiteX7" fmla="*/ 2049508 w 5657611"/>
              <a:gd name="connsiteY7" fmla="*/ 4639163 h 4643627"/>
              <a:gd name="connsiteX8" fmla="*/ 43329 w 5657611"/>
              <a:gd name="connsiteY8" fmla="*/ 3860036 h 4643627"/>
              <a:gd name="connsiteX9" fmla="*/ 0 w 5657611"/>
              <a:gd name="connsiteY9" fmla="*/ 3820656 h 464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57611" h="4643627">
                <a:moveTo>
                  <a:pt x="0" y="0"/>
                </a:moveTo>
                <a:lnTo>
                  <a:pt x="5436676" y="0"/>
                </a:lnTo>
                <a:lnTo>
                  <a:pt x="5449388" y="32239"/>
                </a:lnTo>
                <a:cubicBezTo>
                  <a:pt x="5584095" y="400142"/>
                  <a:pt x="5657611" y="797540"/>
                  <a:pt x="5657611" y="1212110"/>
                </a:cubicBezTo>
                <a:cubicBezTo>
                  <a:pt x="5657611" y="3048061"/>
                  <a:pt x="4215789" y="4547256"/>
                  <a:pt x="2402679" y="4639163"/>
                </a:cubicBezTo>
                <a:lnTo>
                  <a:pt x="2226130" y="4643627"/>
                </a:lnTo>
                <a:lnTo>
                  <a:pt x="2226057" y="4643627"/>
                </a:lnTo>
                <a:lnTo>
                  <a:pt x="2049508" y="4639163"/>
                </a:lnTo>
                <a:cubicBezTo>
                  <a:pt x="1289171" y="4600622"/>
                  <a:pt x="594128" y="4314596"/>
                  <a:pt x="43329" y="3860036"/>
                </a:cubicBezTo>
                <a:lnTo>
                  <a:pt x="0" y="38206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5FC89D-8375-4094-8ED6-68B7D93E0446}"/>
              </a:ext>
            </a:extLst>
          </p:cNvPr>
          <p:cNvSpPr/>
          <p:nvPr userDrawn="1"/>
        </p:nvSpPr>
        <p:spPr>
          <a:xfrm>
            <a:off x="5890783" y="6535170"/>
            <a:ext cx="62048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2">
                    <a:lumMod val="10000"/>
                  </a:schemeClr>
                </a:solidFill>
              </a:rPr>
              <a:t>www.transpharmation.co.uk </a:t>
            </a:r>
            <a:r>
              <a:rPr lang="en-GB" sz="1100" dirty="0">
                <a:solidFill>
                  <a:schemeClr val="accent1"/>
                </a:solidFill>
                <a:latin typeface="Montserrat Black" panose="00000A00000000000000" pitchFamily="50" charset="0"/>
              </a:rPr>
              <a:t>|</a:t>
            </a:r>
            <a:r>
              <a:rPr lang="en-GB" sz="1050" dirty="0">
                <a:solidFill>
                  <a:schemeClr val="bg2">
                    <a:lumMod val="10000"/>
                  </a:schemeClr>
                </a:solidFill>
              </a:rPr>
              <a:t> Copyright © 2022 Transpharmation. All Rights Reserved</a:t>
            </a:r>
            <a:r>
              <a:rPr lang="en-GB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2044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E56A72-A293-43EC-8463-7512626D5494}"/>
              </a:ext>
            </a:extLst>
          </p:cNvPr>
          <p:cNvSpPr/>
          <p:nvPr userDrawn="1"/>
        </p:nvSpPr>
        <p:spPr>
          <a:xfrm flipH="1">
            <a:off x="6301216" y="1"/>
            <a:ext cx="5890784" cy="4876799"/>
          </a:xfrm>
          <a:custGeom>
            <a:avLst/>
            <a:gdLst>
              <a:gd name="connsiteX0" fmla="*/ 0 w 5890784"/>
              <a:gd name="connsiteY0" fmla="*/ 0 h 4876799"/>
              <a:gd name="connsiteX1" fmla="*/ 5681249 w 5890784"/>
              <a:gd name="connsiteY1" fmla="*/ 0 h 4876799"/>
              <a:gd name="connsiteX2" fmla="*/ 5726027 w 5890784"/>
              <a:gd name="connsiteY2" fmla="*/ 122343 h 4876799"/>
              <a:gd name="connsiteX3" fmla="*/ 5890784 w 5890784"/>
              <a:gd name="connsiteY3" fmla="*/ 1212109 h 4876799"/>
              <a:gd name="connsiteX4" fmla="*/ 2226094 w 5890784"/>
              <a:gd name="connsiteY4" fmla="*/ 4876799 h 4876799"/>
              <a:gd name="connsiteX5" fmla="*/ 177131 w 5890784"/>
              <a:gd name="connsiteY5" fmla="*/ 4250928 h 4876799"/>
              <a:gd name="connsiteX6" fmla="*/ 0 w 5890784"/>
              <a:gd name="connsiteY6" fmla="*/ 4118471 h 487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90784" h="4876799">
                <a:moveTo>
                  <a:pt x="0" y="0"/>
                </a:moveTo>
                <a:lnTo>
                  <a:pt x="5681249" y="0"/>
                </a:lnTo>
                <a:lnTo>
                  <a:pt x="5726027" y="122343"/>
                </a:lnTo>
                <a:cubicBezTo>
                  <a:pt x="5833102" y="466599"/>
                  <a:pt x="5890784" y="832618"/>
                  <a:pt x="5890784" y="1212109"/>
                </a:cubicBezTo>
                <a:cubicBezTo>
                  <a:pt x="5890784" y="3236061"/>
                  <a:pt x="4250046" y="4876799"/>
                  <a:pt x="2226094" y="4876799"/>
                </a:cubicBezTo>
                <a:cubicBezTo>
                  <a:pt x="1467112" y="4876799"/>
                  <a:pt x="762020" y="4646070"/>
                  <a:pt x="177131" y="4250928"/>
                </a:cubicBezTo>
                <a:lnTo>
                  <a:pt x="0" y="4118471"/>
                </a:lnTo>
                <a:close/>
              </a:path>
            </a:pathLst>
          </a:custGeom>
          <a:solidFill>
            <a:schemeClr val="accent1"/>
          </a:solidFill>
          <a:ln w="139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1E29E97-22E1-4CFA-BC83-81F9CB9D2B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34389" y="-1"/>
            <a:ext cx="5657611" cy="4643627"/>
          </a:xfrm>
          <a:custGeom>
            <a:avLst/>
            <a:gdLst>
              <a:gd name="connsiteX0" fmla="*/ 220935 w 5657611"/>
              <a:gd name="connsiteY0" fmla="*/ 0 h 4643627"/>
              <a:gd name="connsiteX1" fmla="*/ 5657611 w 5657611"/>
              <a:gd name="connsiteY1" fmla="*/ 0 h 4643627"/>
              <a:gd name="connsiteX2" fmla="*/ 5657611 w 5657611"/>
              <a:gd name="connsiteY2" fmla="*/ 3820656 h 4643627"/>
              <a:gd name="connsiteX3" fmla="*/ 5614282 w 5657611"/>
              <a:gd name="connsiteY3" fmla="*/ 3860036 h 4643627"/>
              <a:gd name="connsiteX4" fmla="*/ 3608103 w 5657611"/>
              <a:gd name="connsiteY4" fmla="*/ 4639163 h 4643627"/>
              <a:gd name="connsiteX5" fmla="*/ 3431554 w 5657611"/>
              <a:gd name="connsiteY5" fmla="*/ 4643627 h 4643627"/>
              <a:gd name="connsiteX6" fmla="*/ 3431481 w 5657611"/>
              <a:gd name="connsiteY6" fmla="*/ 4643627 h 4643627"/>
              <a:gd name="connsiteX7" fmla="*/ 3254932 w 5657611"/>
              <a:gd name="connsiteY7" fmla="*/ 4639163 h 4643627"/>
              <a:gd name="connsiteX8" fmla="*/ 0 w 5657611"/>
              <a:gd name="connsiteY8" fmla="*/ 1212110 h 4643627"/>
              <a:gd name="connsiteX9" fmla="*/ 208223 w 5657611"/>
              <a:gd name="connsiteY9" fmla="*/ 32239 h 464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57611" h="4643627">
                <a:moveTo>
                  <a:pt x="220935" y="0"/>
                </a:moveTo>
                <a:lnTo>
                  <a:pt x="5657611" y="0"/>
                </a:lnTo>
                <a:lnTo>
                  <a:pt x="5657611" y="3820656"/>
                </a:lnTo>
                <a:lnTo>
                  <a:pt x="5614282" y="3860036"/>
                </a:lnTo>
                <a:cubicBezTo>
                  <a:pt x="5063483" y="4314596"/>
                  <a:pt x="4368440" y="4600622"/>
                  <a:pt x="3608103" y="4639163"/>
                </a:cubicBezTo>
                <a:lnTo>
                  <a:pt x="3431554" y="4643627"/>
                </a:lnTo>
                <a:lnTo>
                  <a:pt x="3431481" y="4643627"/>
                </a:lnTo>
                <a:lnTo>
                  <a:pt x="3254932" y="4639163"/>
                </a:lnTo>
                <a:cubicBezTo>
                  <a:pt x="1441822" y="4547256"/>
                  <a:pt x="0" y="3048061"/>
                  <a:pt x="0" y="1212110"/>
                </a:cubicBezTo>
                <a:cubicBezTo>
                  <a:pt x="0" y="797540"/>
                  <a:pt x="73516" y="400142"/>
                  <a:pt x="208223" y="3223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4FB6A4-560C-4042-A5F8-8F9ACF26DC28}"/>
              </a:ext>
            </a:extLst>
          </p:cNvPr>
          <p:cNvSpPr/>
          <p:nvPr userDrawn="1"/>
        </p:nvSpPr>
        <p:spPr>
          <a:xfrm>
            <a:off x="5890783" y="6535170"/>
            <a:ext cx="62048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2">
                    <a:lumMod val="10000"/>
                  </a:schemeClr>
                </a:solidFill>
              </a:rPr>
              <a:t>www.transpharmation.co.uk </a:t>
            </a:r>
            <a:r>
              <a:rPr lang="en-GB" sz="1100" dirty="0">
                <a:solidFill>
                  <a:schemeClr val="accent1"/>
                </a:solidFill>
                <a:latin typeface="Montserrat Black" panose="00000A00000000000000" pitchFamily="50" charset="0"/>
              </a:rPr>
              <a:t>|</a:t>
            </a:r>
            <a:r>
              <a:rPr lang="en-GB" sz="1050" dirty="0">
                <a:solidFill>
                  <a:schemeClr val="bg2">
                    <a:lumMod val="10000"/>
                  </a:schemeClr>
                </a:solidFill>
              </a:rPr>
              <a:t> Copyright © 2022 Transpharmation. All Rights Reserved</a:t>
            </a:r>
            <a:r>
              <a:rPr lang="en-GB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4776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5A7DBE-2426-4E73-A444-B938B11F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D82E-F7C3-403A-9706-8140C97FC6A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0686AF-E1A7-453C-BE9A-79E61C9A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743D6-5C86-4B85-8672-1EF7DE61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7EA6-D5C2-43D4-8381-9DE57C4E3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93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8B06E-056E-4BC0-B323-6979C74EC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36C1D-2A36-493A-B3A5-953CD770A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2EDF6-696F-40F9-922D-B879EC85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D82E-F7C3-403A-9706-8140C97FC6A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E39B2-12F8-4FC5-BFE1-2C3AA5FB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AD0CF-6E1C-4403-87A6-D8E7EEB17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7EA6-D5C2-43D4-8381-9DE57C4E3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83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703449-8093-4C2B-91E8-05E1883281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0AC83-3843-48B4-81D4-2FEF6F476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90749-717C-4D8C-BEE2-AA96C9D89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D82E-F7C3-403A-9706-8140C97FC6A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D1EE5-CFD0-4DBE-98D4-9C48604FB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E77C0-2AAE-45FF-B473-0A0336B9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7EA6-D5C2-43D4-8381-9DE57C4E3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87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318DF-9E8E-4388-8E4E-3883D947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5D04A1-1876-46B5-A738-8E85A5DA5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B655-08C6-4001-A072-8D0F5F3B62B1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33A63D-2152-4DFA-8C5E-6BF9D1D9B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5FD3B-8814-44B0-BF61-67FA1E079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3C7D-5293-4858-9672-3BD70FF93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5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65204FA-0450-4A47-AAC0-0BE2111D000A}"/>
              </a:ext>
            </a:extLst>
          </p:cNvPr>
          <p:cNvSpPr/>
          <p:nvPr userDrawn="1"/>
        </p:nvSpPr>
        <p:spPr>
          <a:xfrm>
            <a:off x="2" y="-3"/>
            <a:ext cx="5581677" cy="6858002"/>
          </a:xfrm>
          <a:custGeom>
            <a:avLst/>
            <a:gdLst>
              <a:gd name="connsiteX0" fmla="*/ 0 w 5581677"/>
              <a:gd name="connsiteY0" fmla="*/ 0 h 6858002"/>
              <a:gd name="connsiteX1" fmla="*/ 3834837 w 5581677"/>
              <a:gd name="connsiteY1" fmla="*/ 0 h 6858002"/>
              <a:gd name="connsiteX2" fmla="*/ 3892097 w 5581677"/>
              <a:gd name="connsiteY2" fmla="*/ 40719 h 6858002"/>
              <a:gd name="connsiteX3" fmla="*/ 5581677 w 5581677"/>
              <a:gd name="connsiteY3" fmla="*/ 3411328 h 6858002"/>
              <a:gd name="connsiteX4" fmla="*/ 3892097 w 5581677"/>
              <a:gd name="connsiteY4" fmla="*/ 6781937 h 6858002"/>
              <a:gd name="connsiteX5" fmla="*/ 3785132 w 5581677"/>
              <a:gd name="connsiteY5" fmla="*/ 6858002 h 6858002"/>
              <a:gd name="connsiteX6" fmla="*/ 0 w 5581677"/>
              <a:gd name="connsiteY6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1677" h="6858002">
                <a:moveTo>
                  <a:pt x="0" y="0"/>
                </a:moveTo>
                <a:lnTo>
                  <a:pt x="3834837" y="0"/>
                </a:lnTo>
                <a:lnTo>
                  <a:pt x="3892097" y="40719"/>
                </a:lnTo>
                <a:cubicBezTo>
                  <a:pt x="4917776" y="807778"/>
                  <a:pt x="5581677" y="2032022"/>
                  <a:pt x="5581677" y="3411328"/>
                </a:cubicBezTo>
                <a:cubicBezTo>
                  <a:pt x="5581677" y="4790634"/>
                  <a:pt x="4917776" y="6014878"/>
                  <a:pt x="3892097" y="6781937"/>
                </a:cubicBezTo>
                <a:lnTo>
                  <a:pt x="3785132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3D8014B-5469-47C2-8838-99B6CCFBF8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364977" cy="6858000"/>
          </a:xfrm>
          <a:custGeom>
            <a:avLst/>
            <a:gdLst>
              <a:gd name="connsiteX0" fmla="*/ 0 w 5364977"/>
              <a:gd name="connsiteY0" fmla="*/ 0 h 6858000"/>
              <a:gd name="connsiteX1" fmla="*/ 3445151 w 5364977"/>
              <a:gd name="connsiteY1" fmla="*/ 0 h 6858000"/>
              <a:gd name="connsiteX2" fmla="*/ 3606029 w 5364977"/>
              <a:gd name="connsiteY2" fmla="*/ 103137 h 6858000"/>
              <a:gd name="connsiteX3" fmla="*/ 5359787 w 5364977"/>
              <a:gd name="connsiteY3" fmla="*/ 3206024 h 6858000"/>
              <a:gd name="connsiteX4" fmla="*/ 5364977 w 5364977"/>
              <a:gd name="connsiteY4" fmla="*/ 3411287 h 6858000"/>
              <a:gd name="connsiteX5" fmla="*/ 5364977 w 5364977"/>
              <a:gd name="connsiteY5" fmla="*/ 3411363 h 6858000"/>
              <a:gd name="connsiteX6" fmla="*/ 5359787 w 5364977"/>
              <a:gd name="connsiteY6" fmla="*/ 3616626 h 6858000"/>
              <a:gd name="connsiteX7" fmla="*/ 3444160 w 5364977"/>
              <a:gd name="connsiteY7" fmla="*/ 6823285 h 6858000"/>
              <a:gd name="connsiteX8" fmla="*/ 3383785 w 5364977"/>
              <a:gd name="connsiteY8" fmla="*/ 6858000 h 6858000"/>
              <a:gd name="connsiteX9" fmla="*/ 0 w 5364977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4977" h="6858000">
                <a:moveTo>
                  <a:pt x="0" y="0"/>
                </a:moveTo>
                <a:lnTo>
                  <a:pt x="3445151" y="0"/>
                </a:lnTo>
                <a:lnTo>
                  <a:pt x="3606029" y="103137"/>
                </a:lnTo>
                <a:cubicBezTo>
                  <a:pt x="4614192" y="784238"/>
                  <a:pt x="5294297" y="1914053"/>
                  <a:pt x="5359787" y="3206024"/>
                </a:cubicBezTo>
                <a:lnTo>
                  <a:pt x="5364977" y="3411287"/>
                </a:lnTo>
                <a:lnTo>
                  <a:pt x="5364977" y="3411363"/>
                </a:lnTo>
                <a:lnTo>
                  <a:pt x="5359787" y="3616626"/>
                </a:lnTo>
                <a:cubicBezTo>
                  <a:pt x="5290850" y="4976596"/>
                  <a:pt x="4540899" y="6156891"/>
                  <a:pt x="3444160" y="6823285"/>
                </a:cubicBezTo>
                <a:lnTo>
                  <a:pt x="338378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5899A4C0-516C-4EDC-9C9D-A55560581E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548" y="111473"/>
            <a:ext cx="2486452" cy="53788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F4A70E5-B450-46BC-97A7-E940B7D58421}"/>
              </a:ext>
            </a:extLst>
          </p:cNvPr>
          <p:cNvSpPr/>
          <p:nvPr userDrawn="1"/>
        </p:nvSpPr>
        <p:spPr>
          <a:xfrm>
            <a:off x="5890783" y="6535170"/>
            <a:ext cx="62048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2">
                    <a:lumMod val="10000"/>
                  </a:schemeClr>
                </a:solidFill>
              </a:rPr>
              <a:t>www.transpharmation.co.uk </a:t>
            </a:r>
            <a:r>
              <a:rPr lang="en-GB" sz="1100" kern="1200" dirty="0">
                <a:solidFill>
                  <a:schemeClr val="accent1"/>
                </a:solidFill>
                <a:latin typeface="Montserrat Black" panose="00000A00000000000000" pitchFamily="50" charset="0"/>
                <a:ea typeface="+mn-ea"/>
                <a:cs typeface="+mn-cs"/>
              </a:rPr>
              <a:t>|</a:t>
            </a:r>
            <a:r>
              <a:rPr lang="en-GB" sz="1050" dirty="0">
                <a:solidFill>
                  <a:schemeClr val="bg2">
                    <a:lumMod val="10000"/>
                  </a:schemeClr>
                </a:solidFill>
              </a:rPr>
              <a:t> Copyright © 2022 Transpharmation. All Rights Reserved</a:t>
            </a:r>
            <a:r>
              <a:rPr lang="en-GB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78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59EFE3E-F27E-4DD4-B9E8-D400FEAF6E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7097713" cy="6858000"/>
          </a:xfrm>
          <a:custGeom>
            <a:avLst/>
            <a:gdLst>
              <a:gd name="connsiteX0" fmla="*/ 0 w 7097713"/>
              <a:gd name="connsiteY0" fmla="*/ 0 h 6858000"/>
              <a:gd name="connsiteX1" fmla="*/ 5623979 w 7097713"/>
              <a:gd name="connsiteY1" fmla="*/ 0 h 6858000"/>
              <a:gd name="connsiteX2" fmla="*/ 5712295 w 7097713"/>
              <a:gd name="connsiteY2" fmla="*/ 84202 h 6858000"/>
              <a:gd name="connsiteX3" fmla="*/ 7091601 w 7097713"/>
              <a:gd name="connsiteY3" fmla="*/ 3185583 h 6858000"/>
              <a:gd name="connsiteX4" fmla="*/ 7097713 w 7097713"/>
              <a:gd name="connsiteY4" fmla="*/ 3427300 h 6858000"/>
              <a:gd name="connsiteX5" fmla="*/ 7097713 w 7097713"/>
              <a:gd name="connsiteY5" fmla="*/ 3430705 h 6858000"/>
              <a:gd name="connsiteX6" fmla="*/ 7091601 w 7097713"/>
              <a:gd name="connsiteY6" fmla="*/ 3672421 h 6858000"/>
              <a:gd name="connsiteX7" fmla="*/ 5712295 w 7097713"/>
              <a:gd name="connsiteY7" fmla="*/ 6773803 h 6858000"/>
              <a:gd name="connsiteX8" fmla="*/ 5623983 w 7097713"/>
              <a:gd name="connsiteY8" fmla="*/ 6858000 h 6858000"/>
              <a:gd name="connsiteX9" fmla="*/ 0 w 709771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7713" h="6858000">
                <a:moveTo>
                  <a:pt x="0" y="0"/>
                </a:moveTo>
                <a:lnTo>
                  <a:pt x="5623979" y="0"/>
                </a:lnTo>
                <a:lnTo>
                  <a:pt x="5712295" y="84202"/>
                </a:lnTo>
                <a:cubicBezTo>
                  <a:pt x="6514804" y="886711"/>
                  <a:pt x="7030299" y="1976231"/>
                  <a:pt x="7091601" y="3185583"/>
                </a:cubicBezTo>
                <a:lnTo>
                  <a:pt x="7097713" y="3427300"/>
                </a:lnTo>
                <a:lnTo>
                  <a:pt x="7097713" y="3430705"/>
                </a:lnTo>
                <a:lnTo>
                  <a:pt x="7091601" y="3672421"/>
                </a:lnTo>
                <a:cubicBezTo>
                  <a:pt x="7030299" y="4881773"/>
                  <a:pt x="6514804" y="5971295"/>
                  <a:pt x="5712295" y="6773803"/>
                </a:cubicBezTo>
                <a:lnTo>
                  <a:pt x="562398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A240C4F2-0321-420D-83B7-77784E69A6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548" y="111473"/>
            <a:ext cx="2486452" cy="53788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3E9ACF4-EDEE-4DAB-B98A-52FD91A1EEF6}"/>
              </a:ext>
            </a:extLst>
          </p:cNvPr>
          <p:cNvSpPr/>
          <p:nvPr userDrawn="1"/>
        </p:nvSpPr>
        <p:spPr>
          <a:xfrm>
            <a:off x="5890783" y="6535170"/>
            <a:ext cx="62048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2">
                    <a:lumMod val="10000"/>
                  </a:schemeClr>
                </a:solidFill>
              </a:rPr>
              <a:t>www.transpharmation.co.uk </a:t>
            </a:r>
            <a:r>
              <a:rPr lang="en-GB" sz="1100" kern="1200" dirty="0">
                <a:solidFill>
                  <a:schemeClr val="accent1"/>
                </a:solidFill>
                <a:latin typeface="Montserrat Black" panose="00000A00000000000000" pitchFamily="50" charset="0"/>
                <a:ea typeface="+mn-ea"/>
                <a:cs typeface="+mn-cs"/>
              </a:rPr>
              <a:t>|</a:t>
            </a:r>
            <a:r>
              <a:rPr lang="en-GB" sz="1050" dirty="0">
                <a:solidFill>
                  <a:schemeClr val="bg2">
                    <a:lumMod val="10000"/>
                  </a:schemeClr>
                </a:solidFill>
              </a:rPr>
              <a:t> Copyright © 2022 Transpharmation. All Rights Reserved</a:t>
            </a:r>
            <a:r>
              <a:rPr lang="en-GB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826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nimal, looking, blue, large&#10;&#10;Description automatically generated">
            <a:extLst>
              <a:ext uri="{FF2B5EF4-FFF2-40B4-BE49-F238E27FC236}">
                <a16:creationId xmlns:a16="http://schemas.microsoft.com/office/drawing/2014/main" id="{F500278E-D5D8-415D-8D13-65454C4EA1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b="7807"/>
          <a:stretch/>
        </p:blipFill>
        <p:spPr>
          <a:xfrm>
            <a:off x="-1" y="-1"/>
            <a:ext cx="12192002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DA7367F-5608-47D0-8EB3-F8B094C91D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390ABF-4B01-4901-9058-4D4565D9865F}"/>
              </a:ext>
            </a:extLst>
          </p:cNvPr>
          <p:cNvSpPr/>
          <p:nvPr userDrawn="1"/>
        </p:nvSpPr>
        <p:spPr>
          <a:xfrm>
            <a:off x="5890783" y="6535170"/>
            <a:ext cx="62048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/>
                </a:solidFill>
              </a:rPr>
              <a:t>www.transpharmation.co.uk </a:t>
            </a:r>
            <a:r>
              <a:rPr lang="en-GB" sz="1100" kern="1200" dirty="0">
                <a:solidFill>
                  <a:schemeClr val="accent1"/>
                </a:solidFill>
                <a:latin typeface="Montserrat Black" panose="00000A00000000000000" pitchFamily="50" charset="0"/>
                <a:ea typeface="+mn-ea"/>
                <a:cs typeface="+mn-cs"/>
              </a:rPr>
              <a:t>|</a:t>
            </a:r>
            <a:r>
              <a:rPr lang="en-GB" sz="1050" dirty="0">
                <a:solidFill>
                  <a:schemeClr val="bg1"/>
                </a:solidFill>
              </a:rPr>
              <a:t> Copyright © 2022 Transpharmation. All Rights Reserved.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864E820-D888-459E-B102-EEF65046DB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524" y="103937"/>
            <a:ext cx="2411408" cy="5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7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039BBB5-D1CE-4E7B-82EB-977F104B7C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548" y="111473"/>
            <a:ext cx="2486452" cy="5378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912F7E-ECBB-4624-812D-4E4C3FCB92EB}"/>
              </a:ext>
            </a:extLst>
          </p:cNvPr>
          <p:cNvSpPr/>
          <p:nvPr userDrawn="1"/>
        </p:nvSpPr>
        <p:spPr>
          <a:xfrm>
            <a:off x="5890783" y="6535170"/>
            <a:ext cx="62048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2">
                    <a:lumMod val="10000"/>
                  </a:schemeClr>
                </a:solidFill>
              </a:rPr>
              <a:t>www.transpharmation.co.uk </a:t>
            </a:r>
            <a:r>
              <a:rPr lang="en-GB" sz="1100" dirty="0">
                <a:solidFill>
                  <a:schemeClr val="accent1"/>
                </a:solidFill>
                <a:latin typeface="Montserrat Black" panose="00000A00000000000000" pitchFamily="50" charset="0"/>
              </a:rPr>
              <a:t>|</a:t>
            </a:r>
            <a:r>
              <a:rPr lang="en-GB" sz="1050" dirty="0">
                <a:solidFill>
                  <a:schemeClr val="bg2">
                    <a:lumMod val="10000"/>
                  </a:schemeClr>
                </a:solidFill>
              </a:rPr>
              <a:t> Copyright © 2022 Transpharmation. All Rights Reserved</a:t>
            </a:r>
            <a:r>
              <a:rPr lang="en-GB" sz="105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B93AC-0040-FEBA-C4FF-E2B637A3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19" y="378616"/>
            <a:ext cx="10515600" cy="69455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522710-0806-EC94-6558-ED7393D06018}"/>
              </a:ext>
            </a:extLst>
          </p:cNvPr>
          <p:cNvSpPr/>
          <p:nvPr userDrawn="1"/>
        </p:nvSpPr>
        <p:spPr>
          <a:xfrm>
            <a:off x="265631" y="975566"/>
            <a:ext cx="1939895" cy="111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D5999-B132-6182-17A2-3C482BD99B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113" y="1281113"/>
            <a:ext cx="5535612" cy="508793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A4CC39"/>
                </a:solidFill>
              </a:defRPr>
            </a:lvl1pPr>
            <a:lvl2pPr>
              <a:defRPr sz="1800" b="1"/>
            </a:lvl2pPr>
            <a:lvl3pPr>
              <a:defRPr sz="1600"/>
            </a:lvl3pPr>
            <a:lvl4pPr>
              <a:defRPr sz="1400" i="1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92456D6-6FDF-CA28-5371-5D7E31F70E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260201"/>
            <a:ext cx="5535612" cy="508793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A4CC39"/>
                </a:solidFill>
              </a:defRPr>
            </a:lvl1pPr>
            <a:lvl2pPr>
              <a:defRPr sz="1800" b="1"/>
            </a:lvl2pPr>
            <a:lvl3pPr>
              <a:defRPr sz="1600"/>
            </a:lvl3pPr>
            <a:lvl4pPr>
              <a:defRPr sz="1400" i="1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42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76FC9D-524E-455E-8A2C-8591671EDA59}"/>
              </a:ext>
            </a:extLst>
          </p:cNvPr>
          <p:cNvSpPr/>
          <p:nvPr userDrawn="1"/>
        </p:nvSpPr>
        <p:spPr>
          <a:xfrm>
            <a:off x="5890783" y="6535170"/>
            <a:ext cx="62048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2">
                    <a:lumMod val="10000"/>
                  </a:schemeClr>
                </a:solidFill>
              </a:rPr>
              <a:t>www.transpharmation.co.uk </a:t>
            </a:r>
            <a:r>
              <a:rPr lang="en-GB" sz="1100" dirty="0">
                <a:solidFill>
                  <a:schemeClr val="accent1"/>
                </a:solidFill>
                <a:latin typeface="Montserrat Black" panose="00000A00000000000000" pitchFamily="50" charset="0"/>
              </a:rPr>
              <a:t>|</a:t>
            </a:r>
            <a:r>
              <a:rPr lang="en-GB" sz="1050" dirty="0">
                <a:solidFill>
                  <a:schemeClr val="bg2">
                    <a:lumMod val="10000"/>
                  </a:schemeClr>
                </a:solidFill>
              </a:rPr>
              <a:t> Copyright © 2022 Transpharmation. All Rights Reserved</a:t>
            </a:r>
            <a:r>
              <a:rPr lang="en-GB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227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F9D7212-DE52-405C-9A16-E3D627E54C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3616981"/>
          </a:xfrm>
          <a:custGeom>
            <a:avLst/>
            <a:gdLst>
              <a:gd name="connsiteX0" fmla="*/ 2208284 w 12192000"/>
              <a:gd name="connsiteY0" fmla="*/ 2221033 h 3616981"/>
              <a:gd name="connsiteX1" fmla="*/ 2772856 w 12192000"/>
              <a:gd name="connsiteY1" fmla="*/ 2229050 h 3616981"/>
              <a:gd name="connsiteX2" fmla="*/ 3343298 w 12192000"/>
              <a:gd name="connsiteY2" fmla="*/ 2293684 h 3616981"/>
              <a:gd name="connsiteX3" fmla="*/ 3920045 w 12192000"/>
              <a:gd name="connsiteY3" fmla="*/ 2403922 h 3616981"/>
              <a:gd name="connsiteX4" fmla="*/ 4130360 w 12192000"/>
              <a:gd name="connsiteY4" fmla="*/ 2456124 h 3616981"/>
              <a:gd name="connsiteX5" fmla="*/ 3922467 w 12192000"/>
              <a:gd name="connsiteY5" fmla="*/ 2404740 h 3616981"/>
              <a:gd name="connsiteX6" fmla="*/ 3345362 w 12192000"/>
              <a:gd name="connsiteY6" fmla="*/ 2294901 h 3616981"/>
              <a:gd name="connsiteX7" fmla="*/ 2774568 w 12192000"/>
              <a:gd name="connsiteY7" fmla="*/ 2230501 h 3616981"/>
              <a:gd name="connsiteX8" fmla="*/ 2209643 w 12192000"/>
              <a:gd name="connsiteY8" fmla="*/ 2222513 h 3616981"/>
              <a:gd name="connsiteX9" fmla="*/ 1650158 w 12192000"/>
              <a:gd name="connsiteY9" fmla="*/ 2281910 h 3616981"/>
              <a:gd name="connsiteX10" fmla="*/ 1095679 w 12192000"/>
              <a:gd name="connsiteY10" fmla="*/ 2419676 h 3616981"/>
              <a:gd name="connsiteX11" fmla="*/ 545773 w 12192000"/>
              <a:gd name="connsiteY11" fmla="*/ 2646776 h 3616981"/>
              <a:gd name="connsiteX12" fmla="*/ 482398 w 12192000"/>
              <a:gd name="connsiteY12" fmla="*/ 2684795 h 3616981"/>
              <a:gd name="connsiteX13" fmla="*/ 545435 w 12192000"/>
              <a:gd name="connsiteY13" fmla="*/ 2646820 h 3616981"/>
              <a:gd name="connsiteX14" fmla="*/ 1095007 w 12192000"/>
              <a:gd name="connsiteY14" fmla="*/ 2418902 h 3616981"/>
              <a:gd name="connsiteX15" fmla="*/ 1649143 w 12192000"/>
              <a:gd name="connsiteY15" fmla="*/ 2280646 h 3616981"/>
              <a:gd name="connsiteX16" fmla="*/ 0 w 12192000"/>
              <a:gd name="connsiteY16" fmla="*/ 0 h 3616981"/>
              <a:gd name="connsiteX17" fmla="*/ 12188952 w 12192000"/>
              <a:gd name="connsiteY17" fmla="*/ 0 h 3616981"/>
              <a:gd name="connsiteX18" fmla="*/ 12188952 w 12192000"/>
              <a:gd name="connsiteY18" fmla="*/ 332503 h 3616981"/>
              <a:gd name="connsiteX19" fmla="*/ 12192000 w 12192000"/>
              <a:gd name="connsiteY19" fmla="*/ 332503 h 3616981"/>
              <a:gd name="connsiteX20" fmla="*/ 12192000 w 12192000"/>
              <a:gd name="connsiteY20" fmla="*/ 2976112 h 3616981"/>
              <a:gd name="connsiteX21" fmla="*/ 11497870 w 12192000"/>
              <a:gd name="connsiteY21" fmla="*/ 3272329 h 3616981"/>
              <a:gd name="connsiteX22" fmla="*/ 11492270 w 12192000"/>
              <a:gd name="connsiteY22" fmla="*/ 3273967 h 3616981"/>
              <a:gd name="connsiteX23" fmla="*/ 12188952 w 12192000"/>
              <a:gd name="connsiteY23" fmla="*/ 2975409 h 3616981"/>
              <a:gd name="connsiteX24" fmla="*/ 12188952 w 12192000"/>
              <a:gd name="connsiteY24" fmla="*/ 2961554 h 3616981"/>
              <a:gd name="connsiteX25" fmla="*/ 11490742 w 12192000"/>
              <a:gd name="connsiteY25" fmla="*/ 3260767 h 3616981"/>
              <a:gd name="connsiteX26" fmla="*/ 10994474 w 12192000"/>
              <a:gd name="connsiteY26" fmla="*/ 3406579 h 3616981"/>
              <a:gd name="connsiteX27" fmla="*/ 10804482 w 12192000"/>
              <a:gd name="connsiteY27" fmla="*/ 3462401 h 3616981"/>
              <a:gd name="connsiteX28" fmla="*/ 10129738 w 12192000"/>
              <a:gd name="connsiteY28" fmla="*/ 3577468 h 3616981"/>
              <a:gd name="connsiteX29" fmla="*/ 9466088 w 12192000"/>
              <a:gd name="connsiteY29" fmla="*/ 3616981 h 3616981"/>
              <a:gd name="connsiteX30" fmla="*/ 9466047 w 12192000"/>
              <a:gd name="connsiteY30" fmla="*/ 3616981 h 3616981"/>
              <a:gd name="connsiteX31" fmla="*/ 8813053 w 12192000"/>
              <a:gd name="connsiteY31" fmla="*/ 3591958 h 3616981"/>
              <a:gd name="connsiteX32" fmla="*/ 8170245 w 12192000"/>
              <a:gd name="connsiteY32" fmla="*/ 3513409 h 3616981"/>
              <a:gd name="connsiteX33" fmla="*/ 7537216 w 12192000"/>
              <a:gd name="connsiteY33" fmla="*/ 3392349 h 3616981"/>
              <a:gd name="connsiteX34" fmla="*/ 6913528 w 12192000"/>
              <a:gd name="connsiteY34" fmla="*/ 3239795 h 3616981"/>
              <a:gd name="connsiteX35" fmla="*/ 6298750 w 12192000"/>
              <a:gd name="connsiteY35" fmla="*/ 3066757 h 3616981"/>
              <a:gd name="connsiteX36" fmla="*/ 5793513 w 12192000"/>
              <a:gd name="connsiteY36" fmla="*/ 2914673 h 3616981"/>
              <a:gd name="connsiteX37" fmla="*/ 5094185 w 12192000"/>
              <a:gd name="connsiteY37" fmla="*/ 2703292 h 3616981"/>
              <a:gd name="connsiteX38" fmla="*/ 4503528 w 12192000"/>
              <a:gd name="connsiteY38" fmla="*/ 2534893 h 3616981"/>
              <a:gd name="connsiteX39" fmla="*/ 3920044 w 12192000"/>
              <a:gd name="connsiteY39" fmla="*/ 2390067 h 3616981"/>
              <a:gd name="connsiteX40" fmla="*/ 3343298 w 12192000"/>
              <a:gd name="connsiteY40" fmla="*/ 2279829 h 3616981"/>
              <a:gd name="connsiteX41" fmla="*/ 2772856 w 12192000"/>
              <a:gd name="connsiteY41" fmla="*/ 2215195 h 3616981"/>
              <a:gd name="connsiteX42" fmla="*/ 2208283 w 12192000"/>
              <a:gd name="connsiteY42" fmla="*/ 2207178 h 3616981"/>
              <a:gd name="connsiteX43" fmla="*/ 1649143 w 12192000"/>
              <a:gd name="connsiteY43" fmla="*/ 2266791 h 3616981"/>
              <a:gd name="connsiteX44" fmla="*/ 1095007 w 12192000"/>
              <a:gd name="connsiteY44" fmla="*/ 2405047 h 3616981"/>
              <a:gd name="connsiteX45" fmla="*/ 545435 w 12192000"/>
              <a:gd name="connsiteY45" fmla="*/ 2632965 h 3616981"/>
              <a:gd name="connsiteX46" fmla="*/ 0 w 12192000"/>
              <a:gd name="connsiteY46" fmla="*/ 2961551 h 3616981"/>
              <a:gd name="connsiteX47" fmla="*/ 0 w 12192000"/>
              <a:gd name="connsiteY47" fmla="*/ 2914657 h 3616981"/>
              <a:gd name="connsiteX48" fmla="*/ 0 w 12192000"/>
              <a:gd name="connsiteY48" fmla="*/ 1191491 h 3616981"/>
              <a:gd name="connsiteX49" fmla="*/ 0 w 12192000"/>
              <a:gd name="connsiteY49" fmla="*/ 332503 h 361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3616981">
                <a:moveTo>
                  <a:pt x="2208284" y="2221033"/>
                </a:moveTo>
                <a:lnTo>
                  <a:pt x="2772856" y="2229050"/>
                </a:lnTo>
                <a:lnTo>
                  <a:pt x="3343298" y="2293684"/>
                </a:lnTo>
                <a:lnTo>
                  <a:pt x="3920045" y="2403922"/>
                </a:lnTo>
                <a:lnTo>
                  <a:pt x="4130360" y="2456124"/>
                </a:lnTo>
                <a:lnTo>
                  <a:pt x="3922467" y="2404740"/>
                </a:lnTo>
                <a:lnTo>
                  <a:pt x="3345362" y="2294901"/>
                </a:lnTo>
                <a:lnTo>
                  <a:pt x="2774568" y="2230501"/>
                </a:lnTo>
                <a:lnTo>
                  <a:pt x="2209643" y="2222513"/>
                </a:lnTo>
                <a:lnTo>
                  <a:pt x="1650158" y="2281910"/>
                </a:lnTo>
                <a:lnTo>
                  <a:pt x="1095679" y="2419676"/>
                </a:lnTo>
                <a:lnTo>
                  <a:pt x="545773" y="2646776"/>
                </a:lnTo>
                <a:lnTo>
                  <a:pt x="482398" y="2684795"/>
                </a:lnTo>
                <a:lnTo>
                  <a:pt x="545435" y="2646820"/>
                </a:lnTo>
                <a:lnTo>
                  <a:pt x="1095007" y="2418902"/>
                </a:lnTo>
                <a:lnTo>
                  <a:pt x="1649143" y="228064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32503"/>
                </a:lnTo>
                <a:lnTo>
                  <a:pt x="12192000" y="332503"/>
                </a:lnTo>
                <a:lnTo>
                  <a:pt x="12192000" y="2976112"/>
                </a:lnTo>
                <a:lnTo>
                  <a:pt x="11497870" y="3272329"/>
                </a:lnTo>
                <a:lnTo>
                  <a:pt x="11492270" y="3273967"/>
                </a:lnTo>
                <a:lnTo>
                  <a:pt x="12188952" y="2975409"/>
                </a:lnTo>
                <a:lnTo>
                  <a:pt x="12188952" y="2961554"/>
                </a:lnTo>
                <a:lnTo>
                  <a:pt x="11490742" y="3260767"/>
                </a:lnTo>
                <a:lnTo>
                  <a:pt x="10994474" y="3406579"/>
                </a:lnTo>
                <a:lnTo>
                  <a:pt x="10804482" y="3462401"/>
                </a:lnTo>
                <a:lnTo>
                  <a:pt x="10129738" y="3577468"/>
                </a:lnTo>
                <a:lnTo>
                  <a:pt x="9466088" y="3616981"/>
                </a:lnTo>
                <a:lnTo>
                  <a:pt x="9466047" y="3616981"/>
                </a:lnTo>
                <a:lnTo>
                  <a:pt x="8813053" y="3591958"/>
                </a:lnTo>
                <a:lnTo>
                  <a:pt x="8170245" y="3513409"/>
                </a:lnTo>
                <a:lnTo>
                  <a:pt x="7537216" y="3392349"/>
                </a:lnTo>
                <a:lnTo>
                  <a:pt x="6913528" y="3239795"/>
                </a:lnTo>
                <a:lnTo>
                  <a:pt x="6298750" y="3066757"/>
                </a:lnTo>
                <a:lnTo>
                  <a:pt x="5793513" y="2914673"/>
                </a:lnTo>
                <a:lnTo>
                  <a:pt x="5094185" y="2703292"/>
                </a:lnTo>
                <a:lnTo>
                  <a:pt x="4503528" y="2534893"/>
                </a:lnTo>
                <a:lnTo>
                  <a:pt x="3920044" y="2390067"/>
                </a:lnTo>
                <a:lnTo>
                  <a:pt x="3343298" y="2279829"/>
                </a:lnTo>
                <a:lnTo>
                  <a:pt x="2772856" y="2215195"/>
                </a:lnTo>
                <a:lnTo>
                  <a:pt x="2208283" y="2207178"/>
                </a:lnTo>
                <a:lnTo>
                  <a:pt x="1649143" y="2266791"/>
                </a:lnTo>
                <a:lnTo>
                  <a:pt x="1095007" y="2405047"/>
                </a:lnTo>
                <a:lnTo>
                  <a:pt x="545435" y="2632965"/>
                </a:lnTo>
                <a:lnTo>
                  <a:pt x="0" y="2961551"/>
                </a:lnTo>
                <a:lnTo>
                  <a:pt x="0" y="2914657"/>
                </a:lnTo>
                <a:lnTo>
                  <a:pt x="0" y="1191491"/>
                </a:lnTo>
                <a:lnTo>
                  <a:pt x="0" y="3325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3F2955-0309-406C-BD27-78E454CF58AC}"/>
              </a:ext>
            </a:extLst>
          </p:cNvPr>
          <p:cNvSpPr/>
          <p:nvPr userDrawn="1"/>
        </p:nvSpPr>
        <p:spPr>
          <a:xfrm>
            <a:off x="5890783" y="6535170"/>
            <a:ext cx="62048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2">
                    <a:lumMod val="10000"/>
                  </a:schemeClr>
                </a:solidFill>
              </a:rPr>
              <a:t>www.transpharmation.co.uk </a:t>
            </a:r>
            <a:r>
              <a:rPr lang="en-GB" sz="1100" dirty="0">
                <a:solidFill>
                  <a:schemeClr val="accent1"/>
                </a:solidFill>
                <a:latin typeface="Montserrat Black" panose="00000A00000000000000" pitchFamily="50" charset="0"/>
              </a:rPr>
              <a:t>|</a:t>
            </a:r>
            <a:r>
              <a:rPr lang="en-GB" sz="1050" dirty="0">
                <a:solidFill>
                  <a:schemeClr val="bg2">
                    <a:lumMod val="10000"/>
                  </a:schemeClr>
                </a:solidFill>
              </a:rPr>
              <a:t> Copyright © 2022 Transpharmation. All Rights Reserved</a:t>
            </a:r>
            <a:r>
              <a:rPr lang="en-GB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513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1FB1BAE-B74C-4FC7-A844-C9BDB92361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5867717" cy="6858002"/>
          </a:xfrm>
          <a:custGeom>
            <a:avLst/>
            <a:gdLst>
              <a:gd name="connsiteX0" fmla="*/ 0 w 5867717"/>
              <a:gd name="connsiteY0" fmla="*/ 0 h 6858002"/>
              <a:gd name="connsiteX1" fmla="*/ 286040 w 5867717"/>
              <a:gd name="connsiteY1" fmla="*/ 0 h 6858002"/>
              <a:gd name="connsiteX2" fmla="*/ 959005 w 5867717"/>
              <a:gd name="connsiteY2" fmla="*/ 0 h 6858002"/>
              <a:gd name="connsiteX3" fmla="*/ 4120880 w 5867717"/>
              <a:gd name="connsiteY3" fmla="*/ 0 h 6858002"/>
              <a:gd name="connsiteX4" fmla="*/ 4178137 w 5867717"/>
              <a:gd name="connsiteY4" fmla="*/ 40717 h 6858002"/>
              <a:gd name="connsiteX5" fmla="*/ 5867717 w 5867717"/>
              <a:gd name="connsiteY5" fmla="*/ 3411326 h 6858002"/>
              <a:gd name="connsiteX6" fmla="*/ 4178137 w 5867717"/>
              <a:gd name="connsiteY6" fmla="*/ 6781935 h 6858002"/>
              <a:gd name="connsiteX7" fmla="*/ 4071172 w 5867717"/>
              <a:gd name="connsiteY7" fmla="*/ 6858000 h 6858002"/>
              <a:gd name="connsiteX8" fmla="*/ 959005 w 5867717"/>
              <a:gd name="connsiteY8" fmla="*/ 6858000 h 6858002"/>
              <a:gd name="connsiteX9" fmla="*/ 959005 w 5867717"/>
              <a:gd name="connsiteY9" fmla="*/ 6858002 h 6858002"/>
              <a:gd name="connsiteX10" fmla="*/ 0 w 5867717"/>
              <a:gd name="connsiteY10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7717" h="6858002">
                <a:moveTo>
                  <a:pt x="0" y="0"/>
                </a:moveTo>
                <a:lnTo>
                  <a:pt x="286040" y="0"/>
                </a:lnTo>
                <a:lnTo>
                  <a:pt x="959005" y="0"/>
                </a:lnTo>
                <a:lnTo>
                  <a:pt x="4120880" y="0"/>
                </a:lnTo>
                <a:lnTo>
                  <a:pt x="4178137" y="40717"/>
                </a:lnTo>
                <a:cubicBezTo>
                  <a:pt x="5203816" y="807776"/>
                  <a:pt x="5867717" y="2032020"/>
                  <a:pt x="5867717" y="3411326"/>
                </a:cubicBezTo>
                <a:cubicBezTo>
                  <a:pt x="5867717" y="4790632"/>
                  <a:pt x="5203816" y="6014876"/>
                  <a:pt x="4178137" y="6781935"/>
                </a:cubicBezTo>
                <a:lnTo>
                  <a:pt x="4071172" y="6858000"/>
                </a:lnTo>
                <a:lnTo>
                  <a:pt x="959005" y="6858000"/>
                </a:lnTo>
                <a:lnTo>
                  <a:pt x="959005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87502541-A7E2-46C3-8235-915493D16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548" y="111473"/>
            <a:ext cx="2486452" cy="5378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1AEE29-0CBC-40DA-927C-584C85FE5459}"/>
              </a:ext>
            </a:extLst>
          </p:cNvPr>
          <p:cNvSpPr/>
          <p:nvPr userDrawn="1"/>
        </p:nvSpPr>
        <p:spPr>
          <a:xfrm>
            <a:off x="5890783" y="6535170"/>
            <a:ext cx="62048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2">
                    <a:lumMod val="10000"/>
                  </a:schemeClr>
                </a:solidFill>
              </a:rPr>
              <a:t>www.transpharmation.co.uk </a:t>
            </a:r>
            <a:r>
              <a:rPr lang="en-GB" sz="1100" dirty="0">
                <a:solidFill>
                  <a:schemeClr val="accent1"/>
                </a:solidFill>
                <a:latin typeface="Montserrat Black" panose="00000A00000000000000" pitchFamily="50" charset="0"/>
              </a:rPr>
              <a:t>|</a:t>
            </a:r>
            <a:r>
              <a:rPr lang="en-GB" sz="1050" dirty="0">
                <a:solidFill>
                  <a:schemeClr val="bg2">
                    <a:lumMod val="10000"/>
                  </a:schemeClr>
                </a:solidFill>
              </a:rPr>
              <a:t> Copyright © 2022 Transpharmation. All Rights Reserved</a:t>
            </a:r>
            <a:r>
              <a:rPr lang="en-GB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803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7ED5620-DDF3-4550-B269-CB5099506054}"/>
              </a:ext>
            </a:extLst>
          </p:cNvPr>
          <p:cNvSpPr/>
          <p:nvPr userDrawn="1"/>
        </p:nvSpPr>
        <p:spPr>
          <a:xfrm flipV="1">
            <a:off x="6466262" y="2"/>
            <a:ext cx="5725739" cy="6857999"/>
          </a:xfrm>
          <a:custGeom>
            <a:avLst/>
            <a:gdLst>
              <a:gd name="connsiteX0" fmla="*/ 1529286 w 5725739"/>
              <a:gd name="connsiteY0" fmla="*/ 6857999 h 6857999"/>
              <a:gd name="connsiteX1" fmla="*/ 5725739 w 5725739"/>
              <a:gd name="connsiteY1" fmla="*/ 6857999 h 6857999"/>
              <a:gd name="connsiteX2" fmla="*/ 5725739 w 5725739"/>
              <a:gd name="connsiteY2" fmla="*/ 0 h 6857999"/>
              <a:gd name="connsiteX3" fmla="*/ 1478370 w 5725739"/>
              <a:gd name="connsiteY3" fmla="*/ 0 h 6857999"/>
              <a:gd name="connsiteX4" fmla="*/ 1339902 w 5725739"/>
              <a:gd name="connsiteY4" fmla="*/ 129564 h 6857999"/>
              <a:gd name="connsiteX5" fmla="*/ 0 w 5725739"/>
              <a:gd name="connsiteY5" fmla="*/ 3406547 h 6857999"/>
              <a:gd name="connsiteX6" fmla="*/ 1508686 w 5725739"/>
              <a:gd name="connsiteY6" fmla="*/ 684145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5739" h="6857999">
                <a:moveTo>
                  <a:pt x="1529286" y="6857999"/>
                </a:moveTo>
                <a:lnTo>
                  <a:pt x="5725739" y="6857999"/>
                </a:lnTo>
                <a:lnTo>
                  <a:pt x="5725739" y="0"/>
                </a:lnTo>
                <a:lnTo>
                  <a:pt x="1478370" y="0"/>
                </a:lnTo>
                <a:lnTo>
                  <a:pt x="1339902" y="129564"/>
                </a:lnTo>
                <a:cubicBezTo>
                  <a:pt x="516176" y="943108"/>
                  <a:pt x="0" y="2110105"/>
                  <a:pt x="0" y="3406547"/>
                </a:cubicBezTo>
                <a:cubicBezTo>
                  <a:pt x="0" y="4789417"/>
                  <a:pt x="587293" y="6025007"/>
                  <a:pt x="1508686" y="6841459"/>
                </a:cubicBezTo>
                <a:close/>
              </a:path>
            </a:pathLst>
          </a:custGeom>
          <a:solidFill>
            <a:schemeClr val="accent1"/>
          </a:solidFill>
          <a:ln w="190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3CF46F5-64C6-4294-B011-8DE264CA3E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36720" y="0"/>
            <a:ext cx="5455280" cy="6858000"/>
          </a:xfrm>
          <a:custGeom>
            <a:avLst/>
            <a:gdLst>
              <a:gd name="connsiteX0" fmla="*/ 1548308 w 5455280"/>
              <a:gd name="connsiteY0" fmla="*/ 0 h 6858000"/>
              <a:gd name="connsiteX1" fmla="*/ 5455280 w 5455280"/>
              <a:gd name="connsiteY1" fmla="*/ 0 h 6858000"/>
              <a:gd name="connsiteX2" fmla="*/ 5455280 w 5455280"/>
              <a:gd name="connsiteY2" fmla="*/ 6858000 h 6858000"/>
              <a:gd name="connsiteX3" fmla="*/ 1493539 w 5455280"/>
              <a:gd name="connsiteY3" fmla="*/ 6858000 h 6858000"/>
              <a:gd name="connsiteX4" fmla="*/ 1330606 w 5455280"/>
              <a:gd name="connsiteY4" fmla="*/ 6705545 h 6858000"/>
              <a:gd name="connsiteX5" fmla="*/ 0 w 5455280"/>
              <a:gd name="connsiteY5" fmla="*/ 3451298 h 6858000"/>
              <a:gd name="connsiteX6" fmla="*/ 1498219 w 5455280"/>
              <a:gd name="connsiteY6" fmla="*/ 402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5280" h="6858000">
                <a:moveTo>
                  <a:pt x="1548308" y="0"/>
                </a:moveTo>
                <a:lnTo>
                  <a:pt x="5455280" y="0"/>
                </a:lnTo>
                <a:lnTo>
                  <a:pt x="5455280" y="6858000"/>
                </a:lnTo>
                <a:lnTo>
                  <a:pt x="1493539" y="6858000"/>
                </a:lnTo>
                <a:lnTo>
                  <a:pt x="1330606" y="6705545"/>
                </a:lnTo>
                <a:cubicBezTo>
                  <a:pt x="512594" y="5897645"/>
                  <a:pt x="0" y="4738745"/>
                  <a:pt x="0" y="3451298"/>
                </a:cubicBezTo>
                <a:cubicBezTo>
                  <a:pt x="0" y="2078022"/>
                  <a:pt x="583218" y="851005"/>
                  <a:pt x="1498219" y="40218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2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39867B-946E-418E-8F70-ABD293C06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99F77-8F10-45B7-A3F8-597993D71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5C0A3-FA54-4C6B-A9A0-9D1E9472D5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CD82E-F7C3-403A-9706-8140C97FC6A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5A51D-920D-4063-852A-3E1EA3A89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EC107-4F2B-49DD-BB69-DDA5E5C6D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67EA6-D5C2-43D4-8381-9DE57C4E3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0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E21D3A-F97E-409A-8695-C7696D460281}"/>
              </a:ext>
            </a:extLst>
          </p:cNvPr>
          <p:cNvSpPr/>
          <p:nvPr/>
        </p:nvSpPr>
        <p:spPr>
          <a:xfrm>
            <a:off x="6838950" y="2636492"/>
            <a:ext cx="4410075" cy="12575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233E75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0A1203-95B8-C08A-5AA2-CEB837B72BBC}"/>
              </a:ext>
            </a:extLst>
          </p:cNvPr>
          <p:cNvSpPr txBox="1"/>
          <p:nvPr/>
        </p:nvSpPr>
        <p:spPr>
          <a:xfrm>
            <a:off x="276225" y="1298978"/>
            <a:ext cx="908614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Gender differences in pre-clinical models of Chemotherapy Induced Neuropathy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D14D1C-65F5-BF77-BBA0-52BD00969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2350" y="4781549"/>
            <a:ext cx="2990850" cy="60525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800" dirty="0"/>
              <a:t>Daniel W Cohn</a:t>
            </a:r>
            <a:br>
              <a:rPr lang="en-GB" sz="2800" dirty="0"/>
            </a:br>
            <a:r>
              <a:rPr lang="en-GB" sz="1800" dirty="0"/>
              <a:t>September 2022</a:t>
            </a:r>
          </a:p>
        </p:txBody>
      </p:sp>
    </p:spTree>
    <p:extLst>
      <p:ext uri="{BB962C8B-B14F-4D97-AF65-F5344CB8AC3E}">
        <p14:creationId xmlns:p14="http://schemas.microsoft.com/office/powerpoint/2010/main" val="254786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E21D3A-F97E-409A-8695-C7696D460281}"/>
              </a:ext>
            </a:extLst>
          </p:cNvPr>
          <p:cNvSpPr/>
          <p:nvPr/>
        </p:nvSpPr>
        <p:spPr>
          <a:xfrm>
            <a:off x="230435" y="954139"/>
            <a:ext cx="11755088" cy="16673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233E75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0A1203-95B8-C08A-5AA2-CEB837B72BBC}"/>
              </a:ext>
            </a:extLst>
          </p:cNvPr>
          <p:cNvSpPr txBox="1"/>
          <p:nvPr/>
        </p:nvSpPr>
        <p:spPr>
          <a:xfrm>
            <a:off x="137653" y="172169"/>
            <a:ext cx="1205434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prstClr val="black"/>
                </a:solidFill>
                <a:latin typeface="Montserrat"/>
              </a:rPr>
              <a:t>From pre-clinical to clinical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2" name="Graphic 1" descr="Angel face outline with solid fill">
            <a:extLst>
              <a:ext uri="{FF2B5EF4-FFF2-40B4-BE49-F238E27FC236}">
                <a16:creationId xmlns:a16="http://schemas.microsoft.com/office/drawing/2014/main" id="{FFF21FE9-3047-720F-6494-1723AC369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8844" y="3333877"/>
            <a:ext cx="657225" cy="657225"/>
          </a:xfrm>
          <a:prstGeom prst="rect">
            <a:avLst/>
          </a:prstGeom>
        </p:spPr>
      </p:pic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0CC8A866-E7E5-F4B6-5A5D-477DCEC1BBC8}"/>
              </a:ext>
            </a:extLst>
          </p:cNvPr>
          <p:cNvSpPr/>
          <p:nvPr/>
        </p:nvSpPr>
        <p:spPr>
          <a:xfrm>
            <a:off x="7503672" y="3333876"/>
            <a:ext cx="1318123" cy="570928"/>
          </a:xfrm>
          <a:prstGeom prst="stripedRightArrow">
            <a:avLst>
              <a:gd name="adj1" fmla="val 50000"/>
              <a:gd name="adj2" fmla="val 7948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DDC271C4-7443-46B4-DFD1-8EA7EE6C4F1E}"/>
              </a:ext>
            </a:extLst>
          </p:cNvPr>
          <p:cNvSpPr/>
          <p:nvPr/>
        </p:nvSpPr>
        <p:spPr>
          <a:xfrm>
            <a:off x="6148286" y="3429901"/>
            <a:ext cx="1241320" cy="428070"/>
          </a:xfrm>
          <a:prstGeom prst="stripedRightArrow">
            <a:avLst>
              <a:gd name="adj1" fmla="val 50000"/>
              <a:gd name="adj2" fmla="val 7948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D89D07E1-FC56-9383-B5FF-F24CCF1437D3}"/>
              </a:ext>
            </a:extLst>
          </p:cNvPr>
          <p:cNvSpPr/>
          <p:nvPr/>
        </p:nvSpPr>
        <p:spPr>
          <a:xfrm>
            <a:off x="3560424" y="3531489"/>
            <a:ext cx="1145384" cy="268113"/>
          </a:xfrm>
          <a:prstGeom prst="stripedRightArrow">
            <a:avLst>
              <a:gd name="adj1" fmla="val 50000"/>
              <a:gd name="adj2" fmla="val 7948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08EC2326-DE5E-2FEC-8C6B-01B19F62A81A}"/>
              </a:ext>
            </a:extLst>
          </p:cNvPr>
          <p:cNvSpPr/>
          <p:nvPr/>
        </p:nvSpPr>
        <p:spPr>
          <a:xfrm>
            <a:off x="4801744" y="3476733"/>
            <a:ext cx="1222187" cy="371509"/>
          </a:xfrm>
          <a:prstGeom prst="stripedRightArrow">
            <a:avLst>
              <a:gd name="adj1" fmla="val 50000"/>
              <a:gd name="adj2" fmla="val 7948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4FC6D2-0862-DA47-2BAB-41220C91945C}"/>
              </a:ext>
            </a:extLst>
          </p:cNvPr>
          <p:cNvSpPr txBox="1"/>
          <p:nvPr/>
        </p:nvSpPr>
        <p:spPr>
          <a:xfrm>
            <a:off x="2402876" y="4701157"/>
            <a:ext cx="65501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b="1" dirty="0"/>
              <a:t>Lack of robust non-evoked pain endpoints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b="1" dirty="0"/>
              <a:t>Lack of translatable Biomarkers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b="1" dirty="0"/>
              <a:t>Lack of studies taking gender differences into account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1741DF-4A46-A624-5891-36DA5DFBE628}"/>
              </a:ext>
            </a:extLst>
          </p:cNvPr>
          <p:cNvSpPr txBox="1"/>
          <p:nvPr/>
        </p:nvSpPr>
        <p:spPr>
          <a:xfrm>
            <a:off x="1989189" y="2751426"/>
            <a:ext cx="2151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In vivo pre-clinical</a:t>
            </a:r>
          </a:p>
          <a:p>
            <a:endParaRPr lang="en-GB" sz="16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B2CCDD-E2A7-E1A4-D48F-B4DF1117A180}"/>
              </a:ext>
            </a:extLst>
          </p:cNvPr>
          <p:cNvSpPr txBox="1"/>
          <p:nvPr/>
        </p:nvSpPr>
        <p:spPr>
          <a:xfrm>
            <a:off x="8763141" y="2722015"/>
            <a:ext cx="974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Clinical</a:t>
            </a:r>
          </a:p>
          <a:p>
            <a:endParaRPr lang="en-GB" sz="160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BFD8FF-BED4-FB97-E91F-1085B7C781AA}"/>
              </a:ext>
            </a:extLst>
          </p:cNvPr>
          <p:cNvCxnSpPr>
            <a:cxnSpLocks/>
          </p:cNvCxnSpPr>
          <p:nvPr/>
        </p:nvCxnSpPr>
        <p:spPr>
          <a:xfrm>
            <a:off x="3884990" y="3959559"/>
            <a:ext cx="0" cy="58036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0341A80-847A-8A2A-0313-34B9AB95C756}"/>
              </a:ext>
            </a:extLst>
          </p:cNvPr>
          <p:cNvCxnSpPr>
            <a:cxnSpLocks/>
          </p:cNvCxnSpPr>
          <p:nvPr/>
        </p:nvCxnSpPr>
        <p:spPr>
          <a:xfrm>
            <a:off x="4173578" y="3975771"/>
            <a:ext cx="0" cy="58036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FEDED699-30BA-DE6B-EA58-934421491600}"/>
              </a:ext>
            </a:extLst>
          </p:cNvPr>
          <p:cNvSpPr/>
          <p:nvPr/>
        </p:nvSpPr>
        <p:spPr>
          <a:xfrm>
            <a:off x="2412751" y="5133119"/>
            <a:ext cx="6884191" cy="5155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4C1032-6CA4-B4C0-5B0C-E894FB578D4D}"/>
              </a:ext>
            </a:extLst>
          </p:cNvPr>
          <p:cNvSpPr txBox="1"/>
          <p:nvPr/>
        </p:nvSpPr>
        <p:spPr>
          <a:xfrm>
            <a:off x="879705" y="1508143"/>
            <a:ext cx="1014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Different factors could play a role in preventing proper translation from pre-clinical to clinical studies, thus explaining why drug candidates that were successful in pre-clinical studies fail when moved to clinical trials.</a:t>
            </a:r>
          </a:p>
          <a:p>
            <a:endParaRPr lang="en-GB" b="1" dirty="0"/>
          </a:p>
        </p:txBody>
      </p:sp>
      <p:pic>
        <p:nvPicPr>
          <p:cNvPr id="4" name="Graphic 3" descr="Angry face outline with solid fill">
            <a:extLst>
              <a:ext uri="{FF2B5EF4-FFF2-40B4-BE49-F238E27FC236}">
                <a16:creationId xmlns:a16="http://schemas.microsoft.com/office/drawing/2014/main" id="{AE36DF87-C62A-C172-CD0F-81982981F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29244" y="3241117"/>
            <a:ext cx="842739" cy="84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72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E21D3A-F97E-409A-8695-C7696D460281}"/>
              </a:ext>
            </a:extLst>
          </p:cNvPr>
          <p:cNvSpPr/>
          <p:nvPr/>
        </p:nvSpPr>
        <p:spPr>
          <a:xfrm>
            <a:off x="230435" y="954139"/>
            <a:ext cx="11755088" cy="16673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233E75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0A1203-95B8-C08A-5AA2-CEB837B72BBC}"/>
              </a:ext>
            </a:extLst>
          </p:cNvPr>
          <p:cNvSpPr txBox="1"/>
          <p:nvPr/>
        </p:nvSpPr>
        <p:spPr>
          <a:xfrm>
            <a:off x="137653" y="172169"/>
            <a:ext cx="1205434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UVB in male vs female mice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2BA216-91BA-7842-AA3C-07D622310A41}"/>
              </a:ext>
            </a:extLst>
          </p:cNvPr>
          <p:cNvSpPr txBox="1"/>
          <p:nvPr/>
        </p:nvSpPr>
        <p:spPr>
          <a:xfrm>
            <a:off x="890471" y="1539913"/>
            <a:ext cx="1014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We reported, in a previous newsletter, how gender can influence data obtained in the inflammatory pain model of Ultraviolet B radiation exposure. Treatment with indomethacin improved mechanical allodynia in males but not in females.</a:t>
            </a:r>
          </a:p>
          <a:p>
            <a:endParaRPr lang="en-GB" sz="1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A68013-E618-80D5-7EB8-B7D0A86A9A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02" y="2678082"/>
            <a:ext cx="6269058" cy="26400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8B9806-3295-E50D-674E-F395F5D190D3}"/>
              </a:ext>
            </a:extLst>
          </p:cNvPr>
          <p:cNvSpPr txBox="1"/>
          <p:nvPr/>
        </p:nvSpPr>
        <p:spPr>
          <a:xfrm>
            <a:off x="2260471" y="5318087"/>
            <a:ext cx="7105227" cy="1123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Systemic indomethacin treatment effect on UVB-induced inflammatory pain. Mice received indomethacin (10mg/kg) on Day 2 after UVB irradiation. Male animals’ pain withdrawal thresholds improved 2h after the dosing, showing that the traditional anti-inflammatory drug is effective in alleviating sunburn pain. Female mice, on the other hand, have no significant change in their sensitivity thresholds. </a:t>
            </a:r>
            <a:r>
              <a:rPr lang="en-GB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Comparison of males and females at baseline (BL) and on each test day. There was a significant Sex-Day interaction (</a:t>
            </a:r>
            <a:r>
              <a:rPr lang="en-GB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9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4,168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2.668, </a:t>
            </a:r>
            <a:r>
              <a:rPr lang="en-GB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=0.0341). Males differed from females at Day-2 (</a:t>
            </a:r>
            <a:r>
              <a:rPr lang="en-GB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9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38.89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=3.149, </a:t>
            </a:r>
            <a:r>
              <a:rPr lang="en-GB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=.0154) and Day-7 (</a:t>
            </a:r>
            <a:r>
              <a:rPr lang="en-GB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9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2.751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=35.37,</a:t>
            </a:r>
            <a:r>
              <a:rPr lang="en-GB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=.0456). </a:t>
            </a:r>
            <a:r>
              <a:rPr lang="en-GB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each sex, improvement with indomethacin compared to Day-1 following UVB. The main effects of Sex (</a:t>
            </a:r>
            <a:r>
              <a:rPr lang="en-GB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9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1,42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13.14, </a:t>
            </a:r>
            <a:r>
              <a:rPr lang="en-GB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=.0008) and Day (</a:t>
            </a:r>
            <a:r>
              <a:rPr lang="en-GB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9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1.694,71.15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70.99, </a:t>
            </a:r>
            <a:r>
              <a:rPr lang="en-GB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&lt;.0001) were significant. Improvement on Day-2 was significant for males (</a:t>
            </a:r>
            <a:r>
              <a:rPr lang="en-GB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9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=5.680,</a:t>
            </a:r>
            <a:r>
              <a:rPr lang="en-GB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&lt;.0001) but not females (</a:t>
            </a:r>
            <a:r>
              <a:rPr lang="en-GB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9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=1.831,</a:t>
            </a:r>
            <a:r>
              <a:rPr lang="en-GB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=0.1548). </a:t>
            </a:r>
          </a:p>
        </p:txBody>
      </p:sp>
    </p:spTree>
    <p:extLst>
      <p:ext uri="{BB962C8B-B14F-4D97-AF65-F5344CB8AC3E}">
        <p14:creationId xmlns:p14="http://schemas.microsoft.com/office/powerpoint/2010/main" val="37998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E21D3A-F97E-409A-8695-C7696D460281}"/>
              </a:ext>
            </a:extLst>
          </p:cNvPr>
          <p:cNvSpPr/>
          <p:nvPr/>
        </p:nvSpPr>
        <p:spPr>
          <a:xfrm>
            <a:off x="230435" y="954139"/>
            <a:ext cx="11755088" cy="16673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233E75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0A1203-95B8-C08A-5AA2-CEB837B72BBC}"/>
              </a:ext>
            </a:extLst>
          </p:cNvPr>
          <p:cNvSpPr txBox="1"/>
          <p:nvPr/>
        </p:nvSpPr>
        <p:spPr>
          <a:xfrm>
            <a:off x="137653" y="172169"/>
            <a:ext cx="1205434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Oxaliplatin in male vs female mice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2BA216-91BA-7842-AA3C-07D622310A41}"/>
              </a:ext>
            </a:extLst>
          </p:cNvPr>
          <p:cNvSpPr txBox="1"/>
          <p:nvPr/>
        </p:nvSpPr>
        <p:spPr>
          <a:xfrm>
            <a:off x="747360" y="1425061"/>
            <a:ext cx="1014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When oxaliplatin, a platinum based chemotherapeutic agent, is given systemically to mice, there is a non significant trend towards female mice showing greater mechanical allodynia response. Systemic Duloxetine, at a dose of 30 mg/kg, determined improvement for males but not for female animals.</a:t>
            </a:r>
          </a:p>
          <a:p>
            <a:endParaRPr lang="en-GB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8B9806-3295-E50D-674E-F395F5D190D3}"/>
              </a:ext>
            </a:extLst>
          </p:cNvPr>
          <p:cNvSpPr txBox="1"/>
          <p:nvPr/>
        </p:nvSpPr>
        <p:spPr>
          <a:xfrm>
            <a:off x="2437851" y="5318087"/>
            <a:ext cx="7105227" cy="1123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Systemic treatment with oxaliplatin (10 mg/kg, </a:t>
            </a:r>
            <a:r>
              <a:rPr lang="en-GB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day 0) induced decreased paw withdrawal threshold (PWT) values in male and female mice. Mice from the duloxetine groups, were treated daily from day 1 to day 5 (30 mg/kg po). </a:t>
            </a:r>
            <a:r>
              <a:rPr lang="en-GB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groups treated with duloxetine, m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 animals’ paw withdrawal thresholds showed statistically significant improvement on assessments at day 3 when compared to females (p&lt;0.001). Also, when comparing male animals treated with duloxetine on day 3 against male animals treated with vehicle on the same day a statistically significant difference was detected (p&lt;0.0001). 3-Way ANOVA showed a main effect of Time (F(2,169)=112.1; p&lt;0.0001), Treatment (F(1,169)=33.55; p&lt;0.0001) and Gender (F(1,169)=10.47; p&lt;0.001). There was a significant interaction between Time x Gender (F(2,169)=4.904; p&lt;0.01) , but no significant interaction between Treatment x Gender (F(1,169)=2.466; p=0.1182) or among Time x Treatment X Gender (F(2,169)=0.9625; p=0.384 .</a:t>
            </a: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128F8B6-A6A2-FF33-72D4-34DD28C909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705407"/>
              </p:ext>
            </p:extLst>
          </p:nvPr>
        </p:nvGraphicFramePr>
        <p:xfrm>
          <a:off x="3009172" y="2385420"/>
          <a:ext cx="6197614" cy="2932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5667120" imgH="2683514" progId="Prism9.Document">
                  <p:embed/>
                </p:oleObj>
              </mc:Choice>
              <mc:Fallback>
                <p:oleObj name="Prism 9" r:id="rId2" imgW="5667120" imgH="2683514" progId="Prism9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7390E9F-BBB1-8FC7-21BD-B6C5F60AB5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09172" y="2385420"/>
                        <a:ext cx="6197614" cy="2932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264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E21D3A-F97E-409A-8695-C7696D460281}"/>
              </a:ext>
            </a:extLst>
          </p:cNvPr>
          <p:cNvSpPr/>
          <p:nvPr/>
        </p:nvSpPr>
        <p:spPr>
          <a:xfrm>
            <a:off x="230435" y="954139"/>
            <a:ext cx="11755088" cy="16673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233E75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0A1203-95B8-C08A-5AA2-CEB837B72BBC}"/>
              </a:ext>
            </a:extLst>
          </p:cNvPr>
          <p:cNvSpPr txBox="1"/>
          <p:nvPr/>
        </p:nvSpPr>
        <p:spPr>
          <a:xfrm>
            <a:off x="137653" y="172169"/>
            <a:ext cx="1205434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Montserrat"/>
              </a:rPr>
              <a:t>Conclusions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40C145-A844-7F8B-0954-63252C1B5069}"/>
              </a:ext>
            </a:extLst>
          </p:cNvPr>
          <p:cNvSpPr txBox="1"/>
          <p:nvPr/>
        </p:nvSpPr>
        <p:spPr>
          <a:xfrm>
            <a:off x="706606" y="1698171"/>
            <a:ext cx="1013450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Both males and female mice developed neuropathy after oxaliplatin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Von Frey Test (mechanical allodynia):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000" dirty="0"/>
              <a:t>time- course was similar for both genders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000" dirty="0"/>
              <a:t>There is a trend towards female animals showing greater sensitivity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In the present experimental conditions, duloxetine showed analgesic effect</a:t>
            </a:r>
          </a:p>
          <a:p>
            <a:pPr marL="171450" lvl="2"/>
            <a:r>
              <a:rPr lang="en-GB" sz="2000" dirty="0"/>
              <a:t>  for male but not for female mice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28562784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ustom 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4CC39"/>
      </a:accent1>
      <a:accent2>
        <a:srgbClr val="233E75"/>
      </a:accent2>
      <a:accent3>
        <a:srgbClr val="294C63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ontserrat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634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Metropolis</vt:lpstr>
      <vt:lpstr>Montserrat</vt:lpstr>
      <vt:lpstr>Montserrat Black</vt:lpstr>
      <vt:lpstr>Montserrat ExtraBold</vt:lpstr>
      <vt:lpstr>Wingdings</vt:lpstr>
      <vt:lpstr>3_Office Theme</vt:lpstr>
      <vt:lpstr>Prism 9</vt:lpstr>
      <vt:lpstr>Daniel W Cohn September 2022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Meeting, 03.11.22</dc:title>
  <dc:creator>Chris Tsantoulas</dc:creator>
  <cp:lastModifiedBy>Daniel Cohn</cp:lastModifiedBy>
  <cp:revision>44</cp:revision>
  <dcterms:created xsi:type="dcterms:W3CDTF">2022-11-02T16:14:51Z</dcterms:created>
  <dcterms:modified xsi:type="dcterms:W3CDTF">2022-11-25T10:47:27Z</dcterms:modified>
</cp:coreProperties>
</file>